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8288000" cy="10287000"/>
  <p:notesSz cx="6858000" cy="9144000"/>
  <p:embeddedFontLst>
    <p:embeddedFont>
      <p:font typeface="Bricolage Grotesque 36 Bold" panose="020B0605040402000204" pitchFamily="34" charset="0"/>
      <p:regular r:id="rId10"/>
    </p:embeddedFont>
    <p:embeddedFont>
      <p:font typeface="Tropikal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 varScale="1">
        <p:scale>
          <a:sx n="39" d="100"/>
          <a:sy n="39" d="100"/>
        </p:scale>
        <p:origin x="95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ssa vindel" userId="0f07d0c5c50be2fd" providerId="LiveId" clId="{09475130-426E-9C40-9155-30489CCEF757}"/>
    <pc:docChg chg="custSel modSld">
      <pc:chgData name="julissa vindel" userId="0f07d0c5c50be2fd" providerId="LiveId" clId="{09475130-426E-9C40-9155-30489CCEF757}" dt="2024-05-28T17:32:31.797" v="14" actId="14100"/>
      <pc:docMkLst>
        <pc:docMk/>
      </pc:docMkLst>
      <pc:sldChg chg="delSp modSp">
        <pc:chgData name="julissa vindel" userId="0f07d0c5c50be2fd" providerId="LiveId" clId="{09475130-426E-9C40-9155-30489CCEF757}" dt="2024-05-28T17:31:50.908" v="7" actId="1076"/>
        <pc:sldMkLst>
          <pc:docMk/>
          <pc:sldMk cId="0" sldId="257"/>
        </pc:sldMkLst>
        <pc:spChg chg="mod">
          <ac:chgData name="julissa vindel" userId="0f07d0c5c50be2fd" providerId="LiveId" clId="{09475130-426E-9C40-9155-30489CCEF757}" dt="2024-05-28T17:31:50.908" v="7" actId="1076"/>
          <ac:spMkLst>
            <pc:docMk/>
            <pc:sldMk cId="0" sldId="257"/>
            <ac:spMk id="6" creationId="{00000000-0000-0000-0000-000000000000}"/>
          </ac:spMkLst>
        </pc:spChg>
        <pc:spChg chg="del">
          <ac:chgData name="julissa vindel" userId="0f07d0c5c50be2fd" providerId="LiveId" clId="{09475130-426E-9C40-9155-30489CCEF757}" dt="2024-05-28T17:30:37.245" v="2" actId="478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julissa vindel" userId="0f07d0c5c50be2fd" providerId="LiveId" clId="{09475130-426E-9C40-9155-30489CCEF757}" dt="2024-05-28T17:32:31.797" v="14" actId="14100"/>
        <pc:sldMkLst>
          <pc:docMk/>
          <pc:sldMk cId="0" sldId="259"/>
        </pc:sldMkLst>
        <pc:spChg chg="mod">
          <ac:chgData name="julissa vindel" userId="0f07d0c5c50be2fd" providerId="LiveId" clId="{09475130-426E-9C40-9155-30489CCEF757}" dt="2024-05-28T17:32:31.797" v="14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julissa vindel" userId="0f07d0c5c50be2fd" providerId="LiveId" clId="{09475130-426E-9C40-9155-30489CCEF757}" dt="2024-05-28T17:32:21.691" v="13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julissa vindel" userId="0f07d0c5c50be2fd" providerId="LiveId" clId="{09475130-426E-9C40-9155-30489CCEF757}" dt="2024-05-28T17:32:18.520" v="12" actId="1076"/>
          <ac:spMkLst>
            <pc:docMk/>
            <pc:sldMk cId="0" sldId="259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jpeg" /><Relationship Id="rId4" Type="http://schemas.openxmlformats.org/officeDocument/2006/relationships/image" Target="../media/image9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714" y="-12246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0566713" y="0"/>
            <a:ext cx="7721287" cy="10287000"/>
          </a:xfrm>
          <a:custGeom>
            <a:avLst/>
            <a:gdLst/>
            <a:ahLst/>
            <a:cxnLst/>
            <a:rect l="l" t="t" r="r" b="b"/>
            <a:pathLst>
              <a:path w="7721287" h="10287000">
                <a:moveTo>
                  <a:pt x="0" y="0"/>
                </a:moveTo>
                <a:lnTo>
                  <a:pt x="7721287" y="0"/>
                </a:lnTo>
                <a:lnTo>
                  <a:pt x="7721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-1543" t="-12772" r="-149508" b="-12772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-1691812" y="582431"/>
            <a:ext cx="12785780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  <a:spcBef>
                <a:spcPct val="0"/>
              </a:spcBef>
            </a:pPr>
            <a:r>
              <a:rPr lang="en-US" sz="10441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10441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10441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859458" y="6617942"/>
            <a:ext cx="11871783" cy="236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 err="1">
                <a:solidFill>
                  <a:srgbClr val="000000"/>
                </a:solidFill>
                <a:latin typeface="Tropikal"/>
              </a:rPr>
              <a:t>Scarleth</a:t>
            </a:r>
            <a:r>
              <a:rPr lang="en-US" sz="4500" dirty="0">
                <a:solidFill>
                  <a:srgbClr val="000000"/>
                </a:solidFill>
                <a:latin typeface="Tropikal"/>
              </a:rPr>
              <a:t> Julissa </a:t>
            </a:r>
            <a:r>
              <a:rPr lang="en-US" sz="4500" dirty="0" err="1">
                <a:solidFill>
                  <a:srgbClr val="000000"/>
                </a:solidFill>
                <a:latin typeface="Tropikal"/>
              </a:rPr>
              <a:t>Vindel</a:t>
            </a:r>
            <a:r>
              <a:rPr lang="en-US" sz="450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ropikal"/>
              </a:rPr>
              <a:t>sequeira</a:t>
            </a:r>
            <a:r>
              <a:rPr lang="en-US" sz="4500" dirty="0">
                <a:solidFill>
                  <a:srgbClr val="000000"/>
                </a:solidFill>
                <a:latin typeface="Tropikal"/>
              </a:rPr>
              <a:t> </a:t>
            </a:r>
            <a:endParaRPr lang="es-US" sz="4500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6300"/>
              </a:lnSpc>
            </a:pPr>
            <a:endParaRPr lang="es-US" sz="4500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6300"/>
              </a:lnSpc>
            </a:pPr>
            <a:r>
              <a:rPr lang="es-US" sz="4500" dirty="0">
                <a:solidFill>
                  <a:srgbClr val="000000"/>
                </a:solidFill>
                <a:latin typeface="Tropikal"/>
              </a:rPr>
              <a:t>Universidad Nacional de ingeniería </a:t>
            </a:r>
            <a:endParaRPr lang="en-US" sz="4500" dirty="0">
              <a:solidFill>
                <a:srgbClr val="000000"/>
              </a:solidFill>
              <a:latin typeface="Tropik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2161" y="4603387"/>
            <a:ext cx="6637834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78B918-62FA-0307-DF82-1DF019737A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C4D808-E285-6D31-31AB-0E0B4BFF1549}"/>
              </a:ext>
            </a:extLst>
          </p:cNvPr>
          <p:cNvSpPr/>
          <p:nvPr/>
        </p:nvSpPr>
        <p:spPr>
          <a:xfrm>
            <a:off x="10363200" y="2857500"/>
            <a:ext cx="7018976" cy="6627974"/>
          </a:xfrm>
          <a:custGeom>
            <a:avLst/>
            <a:gdLst/>
            <a:ahLst/>
            <a:cxnLst/>
            <a:rect l="l" t="t" r="r" b="b"/>
            <a:pathLst>
              <a:path w="7018976" h="6627974">
                <a:moveTo>
                  <a:pt x="0" y="0"/>
                </a:moveTo>
                <a:lnTo>
                  <a:pt x="7018976" y="0"/>
                </a:lnTo>
                <a:lnTo>
                  <a:pt x="7018976" y="6627974"/>
                </a:lnTo>
                <a:lnTo>
                  <a:pt x="0" y="6627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7F4AA4-D768-F1C5-6550-31C8E77C5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69" y="215500"/>
            <a:ext cx="8551803" cy="98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3208414" y="3920643"/>
            <a:ext cx="4360968" cy="5019820"/>
          </a:xfrm>
          <a:custGeom>
            <a:avLst/>
            <a:gdLst/>
            <a:ahLst/>
            <a:cxnLst/>
            <a:rect l="l" t="t" r="r" b="b"/>
            <a:pathLst>
              <a:path w="4360968" h="5019820">
                <a:moveTo>
                  <a:pt x="0" y="0"/>
                </a:moveTo>
                <a:lnTo>
                  <a:pt x="4360968" y="0"/>
                </a:lnTo>
                <a:lnTo>
                  <a:pt x="4360968" y="5019820"/>
                </a:lnTo>
                <a:lnTo>
                  <a:pt x="0" y="501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1701225" y="0"/>
            <a:ext cx="6586775" cy="11423496"/>
          </a:xfrm>
          <a:custGeom>
            <a:avLst/>
            <a:gdLst/>
            <a:ahLst/>
            <a:cxnLst/>
            <a:rect l="l" t="t" r="r" b="b"/>
            <a:pathLst>
              <a:path w="6586775" h="11423496">
                <a:moveTo>
                  <a:pt x="0" y="0"/>
                </a:moveTo>
                <a:lnTo>
                  <a:pt x="6586775" y="0"/>
                </a:lnTo>
                <a:lnTo>
                  <a:pt x="6586775" y="11423496"/>
                </a:lnTo>
                <a:lnTo>
                  <a:pt x="0" y="114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774" r="-777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616256" y="187620"/>
            <a:ext cx="8920073" cy="212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5716" dirty="0">
                <a:solidFill>
                  <a:srgbClr val="000000"/>
                </a:solidFill>
                <a:latin typeface="Tropikal"/>
              </a:rPr>
              <a:t>Que es la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5716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716" dirty="0">
                <a:solidFill>
                  <a:srgbClr val="000000"/>
                </a:solidFill>
                <a:latin typeface="Tropikal"/>
              </a:rPr>
              <a:t>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8618" y="3920643"/>
            <a:ext cx="10350958" cy="444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3540" dirty="0">
                <a:solidFill>
                  <a:srgbClr val="000000"/>
                </a:solidFill>
                <a:latin typeface="Tropikal"/>
              </a:rPr>
              <a:t>  La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beneficio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final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una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empresa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obtiene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al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restar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todos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gastos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impuestos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operativos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.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otras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palabras,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representa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resultado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económico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real una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vez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han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tenido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todas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las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obligaciones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desembolsos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necesarios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mantener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operar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3540" dirty="0" err="1">
                <a:solidFill>
                  <a:srgbClr val="000000"/>
                </a:solidFill>
                <a:latin typeface="Tropikal"/>
              </a:rPr>
              <a:t>negocio</a:t>
            </a:r>
            <a:r>
              <a:rPr lang="en-US" sz="3540" dirty="0">
                <a:solidFill>
                  <a:srgbClr val="000000"/>
                </a:solidFill>
                <a:latin typeface="Tropikal"/>
              </a:rPr>
              <a:t>.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420462" y="0"/>
            <a:ext cx="18708461" cy="10085234"/>
          </a:xfrm>
          <a:custGeom>
            <a:avLst/>
            <a:gdLst/>
            <a:ahLst/>
            <a:cxnLst/>
            <a:rect l="l" t="t" r="r" b="b"/>
            <a:pathLst>
              <a:path w="19757393" h="10085234">
                <a:moveTo>
                  <a:pt x="0" y="0"/>
                </a:moveTo>
                <a:lnTo>
                  <a:pt x="19757394" y="0"/>
                </a:lnTo>
                <a:lnTo>
                  <a:pt x="19757394" y="10085234"/>
                </a:lnTo>
                <a:lnTo>
                  <a:pt x="0" y="10085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4097" b="-609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246787" y="708138"/>
            <a:ext cx="10764939" cy="102592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6288" y="2219836"/>
            <a:ext cx="9238338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526031"/>
            <a:ext cx="12615592" cy="564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separaciones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aplicadas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reservas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transferido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acumuladas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</a:t>
            </a:r>
            <a:r>
              <a:rPr lang="es-US" sz="5199">
                <a:solidFill>
                  <a:srgbClr val="000000"/>
                </a:solidFill>
                <a:latin typeface="Tropikal"/>
              </a:rPr>
              <a:t>ldarla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4223151" y="6835346"/>
            <a:ext cx="3406851" cy="2936086"/>
          </a:xfrm>
          <a:custGeom>
            <a:avLst/>
            <a:gdLst/>
            <a:ahLst/>
            <a:cxnLst/>
            <a:rect l="l" t="t" r="r" b="b"/>
            <a:pathLst>
              <a:path w="3406851" h="2936086">
                <a:moveTo>
                  <a:pt x="0" y="0"/>
                </a:moveTo>
                <a:lnTo>
                  <a:pt x="3406850" y="0"/>
                </a:lnTo>
                <a:lnTo>
                  <a:pt x="3406850" y="2936086"/>
                </a:lnTo>
                <a:lnTo>
                  <a:pt x="0" y="293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-243667" y="-536915"/>
            <a:ext cx="18531667" cy="10823915"/>
          </a:xfrm>
          <a:custGeom>
            <a:avLst/>
            <a:gdLst/>
            <a:ahLst/>
            <a:cxnLst/>
            <a:rect l="l" t="t" r="r" b="b"/>
            <a:pathLst>
              <a:path w="18531667" h="10823915">
                <a:moveTo>
                  <a:pt x="0" y="0"/>
                </a:moveTo>
                <a:lnTo>
                  <a:pt x="18531667" y="0"/>
                </a:lnTo>
                <a:lnTo>
                  <a:pt x="18531667" y="10823915"/>
                </a:lnTo>
                <a:lnTo>
                  <a:pt x="0" y="1082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t="-7034" b="-703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1601538" y="666750"/>
            <a:ext cx="10118747" cy="13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6218" y="2473562"/>
            <a:ext cx="8986781" cy="87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1664" y="3300733"/>
            <a:ext cx="10397049" cy="271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representa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4253"/>
              </a:lnSpc>
            </a:pPr>
            <a:r>
              <a:rPr lang="en-US" sz="3038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.(En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esta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es la que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corresponde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 la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inmediato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anterior,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cual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obtuvo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traspaso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3038" dirty="0" err="1">
                <a:solidFill>
                  <a:srgbClr val="000000"/>
                </a:solidFill>
                <a:latin typeface="Tropikal"/>
              </a:rPr>
              <a:t>ganancias</a:t>
            </a:r>
            <a:r>
              <a:rPr lang="en-US" sz="3038" dirty="0">
                <a:solidFill>
                  <a:srgbClr val="000000"/>
                </a:solidFill>
                <a:latin typeface="Tropikal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665" y="6033445"/>
            <a:ext cx="8401334" cy="87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95842" y="7813438"/>
            <a:ext cx="8054444" cy="2066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2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ejercicio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, con cargo a la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pérdidas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ganancias.Su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acreedor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y se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presenta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>
                <a:solidFill>
                  <a:srgbClr val="000000"/>
                </a:solidFill>
                <a:latin typeface="Tropikal"/>
              </a:rPr>
              <a:t>balance  general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grupo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de capital </a:t>
            </a:r>
            <a:r>
              <a:rPr lang="en-US" sz="2922" dirty="0" err="1">
                <a:solidFill>
                  <a:srgbClr val="000000"/>
                </a:solidFill>
                <a:latin typeface="Tropikal"/>
              </a:rPr>
              <a:t>contable</a:t>
            </a:r>
            <a:r>
              <a:rPr lang="en-US" sz="2922" dirty="0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221190" y="1299398"/>
            <a:ext cx="5605168" cy="7291276"/>
          </a:xfrm>
          <a:custGeom>
            <a:avLst/>
            <a:gdLst/>
            <a:ahLst/>
            <a:cxnLst/>
            <a:rect l="l" t="t" r="r" b="b"/>
            <a:pathLst>
              <a:path w="5605168" h="7291276">
                <a:moveTo>
                  <a:pt x="0" y="0"/>
                </a:moveTo>
                <a:lnTo>
                  <a:pt x="5605168" y="0"/>
                </a:lnTo>
                <a:lnTo>
                  <a:pt x="5605168" y="7291276"/>
                </a:lnTo>
                <a:lnTo>
                  <a:pt x="0" y="729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733123" y="742950"/>
            <a:ext cx="3052564" cy="12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sp>
        <p:nvSpPr>
          <p:cNvPr id="5" name="Freeform 5"/>
          <p:cNvSpPr/>
          <p:nvPr/>
        </p:nvSpPr>
        <p:spPr>
          <a:xfrm>
            <a:off x="-2125976" y="-823633"/>
            <a:ext cx="20413976" cy="13600812"/>
          </a:xfrm>
          <a:custGeom>
            <a:avLst/>
            <a:gdLst/>
            <a:ahLst/>
            <a:cxnLst/>
            <a:rect l="l" t="t" r="r" b="b"/>
            <a:pathLst>
              <a:path w="20413976" h="13600812">
                <a:moveTo>
                  <a:pt x="0" y="0"/>
                </a:moveTo>
                <a:lnTo>
                  <a:pt x="20413976" y="0"/>
                </a:lnTo>
                <a:lnTo>
                  <a:pt x="20413976" y="13600811"/>
                </a:lnTo>
                <a:lnTo>
                  <a:pt x="0" y="1360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1642" y="2856269"/>
            <a:ext cx="10059271" cy="44098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 dirty="0">
                <a:solidFill>
                  <a:srgbClr val="000000"/>
                </a:solidFill>
                <a:latin typeface="Tropikal"/>
              </a:rPr>
              <a:t>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ganancia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queda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después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restar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todos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. Por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ejemplo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si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una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empresa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$200,000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son de $150,000,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sería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$50,000.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7DA89694-3CA9-455F-366D-0135993F9B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287AF143-FF8B-7FC8-3753-98CF9E783CCD}"/>
              </a:ext>
            </a:extLst>
          </p:cNvPr>
          <p:cNvSpPr/>
          <p:nvPr/>
        </p:nvSpPr>
        <p:spPr>
          <a:xfrm>
            <a:off x="10705780" y="-5443"/>
            <a:ext cx="918242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BE37FD7-2D3F-EF41-7BBF-C80F593D5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"/>
            <a:ext cx="9182420" cy="965562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8AE713-132E-30A6-0D56-3A46B47860B0}"/>
              </a:ext>
            </a:extLst>
          </p:cNvPr>
          <p:cNvSpPr txBox="1"/>
          <p:nvPr/>
        </p:nvSpPr>
        <p:spPr>
          <a:xfrm>
            <a:off x="467832" y="3428160"/>
            <a:ext cx="4065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latin typeface="Tropikal" panose="020B0604020202020204" charset="0"/>
              </a:rPr>
              <a:t>Utilidad neta del ejercicio</a:t>
            </a:r>
            <a:endParaRPr lang="af-ZA" sz="5400" dirty="0">
              <a:latin typeface="Tropika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2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2301665" y="1395462"/>
            <a:ext cx="6165522" cy="7496076"/>
          </a:xfrm>
          <a:custGeom>
            <a:avLst/>
            <a:gdLst/>
            <a:ahLst/>
            <a:cxnLst/>
            <a:rect l="l" t="t" r="r" b="b"/>
            <a:pathLst>
              <a:path w="6165522" h="7496076">
                <a:moveTo>
                  <a:pt x="0" y="0"/>
                </a:moveTo>
                <a:lnTo>
                  <a:pt x="6165522" y="0"/>
                </a:lnTo>
                <a:lnTo>
                  <a:pt x="6165522" y="7496076"/>
                </a:lnTo>
                <a:lnTo>
                  <a:pt x="0" y="749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24809" y="0"/>
            <a:ext cx="12420600" cy="10287000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5" name="TextBox 5"/>
          <p:cNvSpPr txBox="1"/>
          <p:nvPr/>
        </p:nvSpPr>
        <p:spPr>
          <a:xfrm>
            <a:off x="710609" y="6057900"/>
            <a:ext cx="11734800" cy="394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62"/>
              </a:lnSpc>
            </a:pPr>
            <a:r>
              <a:rPr lang="en-US" sz="12700" spc="-338" dirty="0">
                <a:latin typeface="Bricolage Grotesque 36 Bold"/>
              </a:rPr>
              <a:t>¡</a:t>
            </a:r>
            <a:r>
              <a:rPr lang="en-US" sz="12700" spc="-338" dirty="0" err="1">
                <a:latin typeface="Bricolage Grotesque 36 Bold"/>
              </a:rPr>
              <a:t>Muchas</a:t>
            </a:r>
            <a:r>
              <a:rPr lang="en-US" sz="12700" spc="-338" dirty="0">
                <a:latin typeface="Bricolage Grotesque 36 Bold"/>
              </a:rPr>
              <a:t>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296</Words>
  <Application>Microsoft Office PowerPoint</Application>
  <PresentationFormat>Personalizado</PresentationFormat>
  <Paragraphs>24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financiera</dc:title>
  <cp:lastModifiedBy>julissa vindel</cp:lastModifiedBy>
  <cp:revision>10</cp:revision>
  <dcterms:created xsi:type="dcterms:W3CDTF">2006-08-16T00:00:00Z</dcterms:created>
  <dcterms:modified xsi:type="dcterms:W3CDTF">2024-05-28T17:32:42Z</dcterms:modified>
  <dc:identifier>DAGFsOIw8Qg</dc:identifier>
</cp:coreProperties>
</file>